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5" r:id="rId4"/>
    <p:sldMasterId id="2147483726" r:id="rId5"/>
    <p:sldMasterId id="214748372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Anton"/>
      <p:regular r:id="rId34"/>
    </p:embeddedFont>
    <p:embeddedFont>
      <p:font typeface="Helvetica Neue"/>
      <p:regular r:id="rId35"/>
      <p:bold r:id="rId36"/>
      <p:italic r:id="rId37"/>
      <p:boldItalic r:id="rId38"/>
    </p:embeddedFont>
    <p:embeddedFont>
      <p:font typeface="Helvetica Neue Light"/>
      <p:regular r:id="rId39"/>
      <p:bold r:id="rId40"/>
      <p:italic r:id="rId41"/>
      <p:boldItalic r:id="rId42"/>
    </p:embeddedFont>
    <p:embeddedFont>
      <p:font typeface="DM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44" Type="http://schemas.openxmlformats.org/officeDocument/2006/relationships/font" Target="fonts/DMSans-bold.fntdata"/><Relationship Id="rId43" Type="http://schemas.openxmlformats.org/officeDocument/2006/relationships/font" Target="fonts/DMSans-regular.fntdata"/><Relationship Id="rId46" Type="http://schemas.openxmlformats.org/officeDocument/2006/relationships/font" Target="fonts/DMSans-boldItalic.fntdata"/><Relationship Id="rId45" Type="http://schemas.openxmlformats.org/officeDocument/2006/relationships/font" Target="fonts/DM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HelveticaNeue-regular.fntdata"/><Relationship Id="rId34" Type="http://schemas.openxmlformats.org/officeDocument/2006/relationships/font" Target="fonts/Anton-regular.fntdata"/><Relationship Id="rId37" Type="http://schemas.openxmlformats.org/officeDocument/2006/relationships/font" Target="fonts/HelveticaNeue-italic.fntdata"/><Relationship Id="rId36" Type="http://schemas.openxmlformats.org/officeDocument/2006/relationships/font" Target="fonts/HelveticaNeue-bold.fntdata"/><Relationship Id="rId39" Type="http://schemas.openxmlformats.org/officeDocument/2006/relationships/font" Target="fonts/HelveticaNeueLight-regular.fntdata"/><Relationship Id="rId38" Type="http://schemas.openxmlformats.org/officeDocument/2006/relationships/font" Target="fonts/HelveticaNeue-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97bf131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97bf131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97bf1312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97bf1312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67f3579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267f3579e2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67f3579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267f3579e2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b8ecd9da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1b8ecd9da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97bf1312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97bf1312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97bf1312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397bf1312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b8ecd9da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1b8ecd9da7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97bf1312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97bf1312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b8ecd9da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b8ecd9da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7da238b60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127da238b60_0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f4bf72c79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f4bf72c794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f4bf72c79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f4bf72c794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f4bf72c79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f4bf72c794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f4bf72c79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f4bf72c794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4bf72c7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f4bf72c7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67f3579e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267f3579e2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Es un buen punto para aclarar por qué aquí sí estamos haciendo instalación global, a pesar de que habíamos mencionado su peligro anteriormente.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Es posible que algunos estudiantes tengan problema corriendo instalaciones globales desde visual studio code, o puede que tengan problemas al correr nodemon por primera vez. Corroborar con los estudiantes si lo están corriendo desde powershell. En caso de que les salga el error “la ejecución de scripts está deshabilitada en el sistema”, deberán abrir una consola de powershell y correr el comando: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i="1" lang="es" sz="1300">
                <a:solidFill>
                  <a:srgbClr val="212121"/>
                </a:solidFill>
                <a:highlight>
                  <a:srgbClr val="FFFFFF"/>
                </a:highlight>
              </a:rPr>
              <a:t>Set-ExecutionPolicy Unrestricted</a:t>
            </a:r>
            <a:endParaRPr b="1" i="1" sz="1300">
              <a:solidFill>
                <a:srgbClr val="212121"/>
              </a:solidFill>
              <a:highlight>
                <a:srgbClr val="FFFFFF"/>
              </a:highlight>
            </a:endParaRPr>
          </a:p>
          <a:p>
            <a:pPr indent="0" lvl="0" marL="0" rtl="0" algn="l">
              <a:lnSpc>
                <a:spcPct val="100000"/>
              </a:lnSpc>
              <a:spcBef>
                <a:spcPts val="0"/>
              </a:spcBef>
              <a:spcAft>
                <a:spcPts val="0"/>
              </a:spcAft>
              <a:buNone/>
            </a:pPr>
            <a:r>
              <a:t/>
            </a:r>
            <a:endParaRPr b="1" i="1" sz="1300">
              <a:solidFill>
                <a:srgbClr val="212121"/>
              </a:solidFill>
              <a:highlight>
                <a:srgbClr val="FFFFFF"/>
              </a:highlight>
            </a:endParaRPr>
          </a:p>
          <a:p>
            <a:pPr indent="0" lvl="0" marL="0" rtl="0" algn="l">
              <a:lnSpc>
                <a:spcPct val="100000"/>
              </a:lnSpc>
              <a:spcBef>
                <a:spcPts val="0"/>
              </a:spcBef>
              <a:spcAft>
                <a:spcPts val="0"/>
              </a:spcAft>
              <a:buNone/>
            </a:pPr>
            <a:r>
              <a:rPr lang="es">
                <a:solidFill>
                  <a:srgbClr val="212121"/>
                </a:solidFill>
                <a:highlight>
                  <a:srgbClr val="FFFFFF"/>
                </a:highlight>
              </a:rPr>
              <a:t>Corroborar con los estudiantes si esto les solucionó el problema, en caso contrario, habrá que revisar el problema de manera más interna (aquí de puedes apoyar de tus compañeros tutores para que atiendan al alumno por privado)</a:t>
            </a:r>
            <a:endParaRPr>
              <a:solidFill>
                <a:srgbClr val="21212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7da238b6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27da238b60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Procura no utilizar mucho tiempo en este ejemplo, la implementación que realmente nos interesa es la de Expressjs. Este módulo no lo volverán a utilizar en el resto de su curso. Lo único en lo que se recomienda profundizar a lo largo de este ejemplo, es recalcar cómo el servidor se queda escuchando por peticiones y que no finaliza abruptamente.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97bf131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97bf131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97bf1312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397bf1312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7da238b60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27da238b60_0_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3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9" name="Google Shape;25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p8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1.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theme" Target="../theme/theme4.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31.png"/><Relationship Id="rId5"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9.xml"/><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6.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8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267" name="Google Shape;267;p81"/>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268" name="Google Shape;268;p81"/>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9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354" name="Google Shape;354;p90"/>
          <p:cNvPicPr preferRelativeResize="0"/>
          <p:nvPr/>
        </p:nvPicPr>
        <p:blipFill>
          <a:blip r:embed="rId4">
            <a:alphaModFix/>
          </a:blip>
          <a:stretch>
            <a:fillRect/>
          </a:stretch>
        </p:blipFill>
        <p:spPr>
          <a:xfrm>
            <a:off x="1503525" y="788925"/>
            <a:ext cx="6360324" cy="3794625"/>
          </a:xfrm>
          <a:prstGeom prst="rect">
            <a:avLst/>
          </a:prstGeom>
          <a:noFill/>
          <a:ln>
            <a:noFill/>
          </a:ln>
        </p:spPr>
      </p:pic>
      <p:sp>
        <p:nvSpPr>
          <p:cNvPr id="355" name="Google Shape;355;p90"/>
          <p:cNvSpPr txBox="1"/>
          <p:nvPr/>
        </p:nvSpPr>
        <p:spPr>
          <a:xfrm>
            <a:off x="343200" y="119325"/>
            <a:ext cx="84576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Parte 1: implementando el proyecto</a:t>
            </a:r>
            <a:endParaRPr b="1" sz="3000">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9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1"/>
          <p:cNvSpPr txBox="1"/>
          <p:nvPr/>
        </p:nvSpPr>
        <p:spPr>
          <a:xfrm>
            <a:off x="434288" y="221450"/>
            <a:ext cx="82755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lt1"/>
                </a:solidFill>
                <a:latin typeface="DM Sans"/>
                <a:ea typeface="DM Sans"/>
                <a:cs typeface="DM Sans"/>
                <a:sym typeface="DM Sans"/>
              </a:rPr>
              <a:t>Parte 2: Probando en el navegador en endpoint especificado</a:t>
            </a:r>
            <a:endParaRPr b="1" sz="3000">
              <a:solidFill>
                <a:schemeClr val="lt1"/>
              </a:solidFill>
              <a:latin typeface="DM Sans"/>
              <a:ea typeface="DM Sans"/>
              <a:cs typeface="DM Sans"/>
              <a:sym typeface="DM Sans"/>
            </a:endParaRPr>
          </a:p>
        </p:txBody>
      </p:sp>
      <p:pic>
        <p:nvPicPr>
          <p:cNvPr id="362" name="Google Shape;362;p91"/>
          <p:cNvPicPr preferRelativeResize="0"/>
          <p:nvPr/>
        </p:nvPicPr>
        <p:blipFill>
          <a:blip r:embed="rId3">
            <a:alphaModFix/>
          </a:blip>
          <a:stretch>
            <a:fillRect/>
          </a:stretch>
        </p:blipFill>
        <p:spPr>
          <a:xfrm>
            <a:off x="1653888" y="1785250"/>
            <a:ext cx="5836275" cy="157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pSp>
        <p:nvGrpSpPr>
          <p:cNvPr id="367" name="Google Shape;367;p92"/>
          <p:cNvGrpSpPr/>
          <p:nvPr/>
        </p:nvGrpSpPr>
        <p:grpSpPr>
          <a:xfrm>
            <a:off x="4202556" y="994173"/>
            <a:ext cx="738900" cy="738900"/>
            <a:chOff x="974706" y="2467173"/>
            <a:chExt cx="738900" cy="738900"/>
          </a:xfrm>
        </p:grpSpPr>
        <p:sp>
          <p:nvSpPr>
            <p:cNvPr id="368" name="Google Shape;368;p9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9" name="Google Shape;369;p9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70" name="Google Shape;370;p92"/>
          <p:cNvSpPr txBox="1"/>
          <p:nvPr/>
        </p:nvSpPr>
        <p:spPr>
          <a:xfrm>
            <a:off x="1414750" y="18013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Otras respuestas con express</a:t>
            </a:r>
            <a:endParaRPr b="1" i="0" sz="4000" u="none" cap="none" strike="noStrike">
              <a:solidFill>
                <a:schemeClr val="dk1"/>
              </a:solidFill>
              <a:highlight>
                <a:srgbClr val="EAFF6A"/>
              </a:highlight>
              <a:latin typeface="DM Sans"/>
              <a:ea typeface="DM Sans"/>
              <a:cs typeface="DM Sans"/>
              <a:sym typeface="DM Sans"/>
            </a:endParaRPr>
          </a:p>
        </p:txBody>
      </p:sp>
      <p:sp>
        <p:nvSpPr>
          <p:cNvPr id="371" name="Google Shape;371;p9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a:t>
            </a:r>
            <a:endParaRPr b="1" i="0" sz="2000" u="none" cap="none" strike="noStrike">
              <a:solidFill>
                <a:srgbClr val="83AEFB"/>
              </a:solidFill>
              <a:latin typeface="DM Sans"/>
              <a:ea typeface="DM Sans"/>
              <a:cs typeface="DM Sans"/>
              <a:sym typeface="DM Sans"/>
            </a:endParaRPr>
          </a:p>
        </p:txBody>
      </p:sp>
      <p:sp>
        <p:nvSpPr>
          <p:cNvPr id="372" name="Google Shape;372;p92"/>
          <p:cNvSpPr txBox="1"/>
          <p:nvPr/>
        </p:nvSpPr>
        <p:spPr>
          <a:xfrm>
            <a:off x="987300" y="2973863"/>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Conociendo otros tipos de elementos que podemos responder con express.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grpSp>
        <p:nvGrpSpPr>
          <p:cNvPr id="377" name="Google Shape;377;p93"/>
          <p:cNvGrpSpPr/>
          <p:nvPr/>
        </p:nvGrpSpPr>
        <p:grpSpPr>
          <a:xfrm>
            <a:off x="457347" y="468298"/>
            <a:ext cx="431074" cy="431074"/>
            <a:chOff x="974706" y="2467173"/>
            <a:chExt cx="738900" cy="738900"/>
          </a:xfrm>
        </p:grpSpPr>
        <p:sp>
          <p:nvSpPr>
            <p:cNvPr id="378" name="Google Shape;378;p9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p9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80" name="Google Shape;380;p93"/>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Otras respuestas con express</a:t>
            </a:r>
            <a:endParaRPr b="1" i="0" sz="4000" u="none" cap="none" strike="noStrike">
              <a:solidFill>
                <a:schemeClr val="dk1"/>
              </a:solidFill>
              <a:latin typeface="DM Sans"/>
              <a:ea typeface="DM Sans"/>
              <a:cs typeface="DM Sans"/>
              <a:sym typeface="DM Sans"/>
            </a:endParaRPr>
          </a:p>
        </p:txBody>
      </p:sp>
      <p:pic>
        <p:nvPicPr>
          <p:cNvPr id="381" name="Google Shape;381;p9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82" name="Google Shape;382;p93"/>
          <p:cNvSpPr txBox="1"/>
          <p:nvPr/>
        </p:nvSpPr>
        <p:spPr>
          <a:xfrm>
            <a:off x="549525" y="2429675"/>
            <a:ext cx="52347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Crear un proyecto basado en express js, el cual cuente con un servidor que escuche en el puerto 8080. Además de configurar los siguientes endpoints: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El endpoint del método GET a la ruta  ‘/bienvenida’ deberá devolver un html con letras en color azul, en una string, dando la bienvenida.</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El endpoint del método GET a la ruta ‘/usuario’ deberá devolver un objeto con los datos de un usuario falso: {nombre, apellido,edad, correo}</a:t>
            </a:r>
            <a:endParaRPr sz="1350">
              <a:latin typeface="DM Sans"/>
              <a:ea typeface="DM Sans"/>
              <a:cs typeface="DM Sans"/>
              <a:sym typeface="DM Sans"/>
            </a:endParaRPr>
          </a:p>
        </p:txBody>
      </p:sp>
      <p:sp>
        <p:nvSpPr>
          <p:cNvPr id="383" name="Google Shape;383;p9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384" name="Google Shape;384;p93"/>
          <p:cNvPicPr preferRelativeResize="0"/>
          <p:nvPr/>
        </p:nvPicPr>
        <p:blipFill>
          <a:blip r:embed="rId5">
            <a:alphaModFix/>
          </a:blip>
          <a:stretch>
            <a:fillRect/>
          </a:stretch>
        </p:blipFill>
        <p:spPr>
          <a:xfrm>
            <a:off x="6440387" y="0"/>
            <a:ext cx="2703613" cy="5143500"/>
          </a:xfrm>
          <a:prstGeom prst="rect">
            <a:avLst/>
          </a:prstGeom>
          <a:noFill/>
          <a:ln>
            <a:noFill/>
          </a:ln>
        </p:spPr>
      </p:pic>
      <p:pic>
        <p:nvPicPr>
          <p:cNvPr id="385" name="Google Shape;385;p93"/>
          <p:cNvPicPr preferRelativeResize="0"/>
          <p:nvPr/>
        </p:nvPicPr>
        <p:blipFill rotWithShape="1">
          <a:blip r:embed="rId4">
            <a:alphaModFix/>
          </a:blip>
          <a:srcRect b="0" l="0" r="0" t="0"/>
          <a:stretch/>
        </p:blipFill>
        <p:spPr>
          <a:xfrm>
            <a:off x="790236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94"/>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Ejemplo en vivo: Caso práctico de uso de params</a:t>
            </a:r>
            <a:endParaRPr b="1" i="0" sz="3500" u="none" cap="none" strike="noStrike">
              <a:solidFill>
                <a:srgbClr val="EAFF6A"/>
              </a:solidFill>
              <a:latin typeface="DM Sans"/>
              <a:ea typeface="DM Sans"/>
              <a:cs typeface="DM Sans"/>
              <a:sym typeface="DM Sans"/>
            </a:endParaRPr>
          </a:p>
        </p:txBody>
      </p:sp>
      <p:sp>
        <p:nvSpPr>
          <p:cNvPr id="391" name="Google Shape;391;p94"/>
          <p:cNvSpPr txBox="1"/>
          <p:nvPr/>
        </p:nvSpPr>
        <p:spPr>
          <a:xfrm>
            <a:off x="532100" y="1411100"/>
            <a:ext cx="7169400" cy="346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rgbClr val="EAFF6A"/>
              </a:buClr>
              <a:buSzPts val="2300"/>
              <a:buFont typeface="Helvetica Neue"/>
              <a:buChar char="✓"/>
            </a:pPr>
            <a:r>
              <a:rPr lang="es" sz="2300">
                <a:solidFill>
                  <a:srgbClr val="B7B7B7"/>
                </a:solidFill>
                <a:latin typeface="DM Sans"/>
                <a:ea typeface="DM Sans"/>
                <a:cs typeface="DM Sans"/>
                <a:sym typeface="DM Sans"/>
              </a:rPr>
              <a:t>Dado un arreglo de objetos de tipo usuario, realizar un servidor en express que permita obtener dichos usuarios.</a:t>
            </a:r>
            <a:endParaRPr sz="2300">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La ruta raíz ‘/’ debe devolver todos los usuarios</a:t>
            </a:r>
            <a:endParaRPr sz="2300">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la ruta /:userId debe devolver sólo al usuario con dicho Id.</a:t>
            </a:r>
            <a:endParaRPr sz="23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392" name="Google Shape;392;p94"/>
          <p:cNvGrpSpPr/>
          <p:nvPr/>
        </p:nvGrpSpPr>
        <p:grpSpPr>
          <a:xfrm>
            <a:off x="473351" y="619523"/>
            <a:ext cx="738900" cy="738900"/>
            <a:chOff x="473351" y="619523"/>
            <a:chExt cx="738900" cy="738900"/>
          </a:xfrm>
        </p:grpSpPr>
        <p:sp>
          <p:nvSpPr>
            <p:cNvPr id="393" name="Google Shape;393;p9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4" name="Google Shape;394;p9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9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400" name="Google Shape;400;p95"/>
          <p:cNvPicPr preferRelativeResize="0"/>
          <p:nvPr/>
        </p:nvPicPr>
        <p:blipFill>
          <a:blip r:embed="rId4">
            <a:alphaModFix/>
          </a:blip>
          <a:stretch>
            <a:fillRect/>
          </a:stretch>
        </p:blipFill>
        <p:spPr>
          <a:xfrm>
            <a:off x="1920650" y="282399"/>
            <a:ext cx="6202949" cy="4340150"/>
          </a:xfrm>
          <a:prstGeom prst="rect">
            <a:avLst/>
          </a:prstGeom>
          <a:noFill/>
          <a:ln>
            <a:noFill/>
          </a:ln>
        </p:spPr>
      </p:pic>
      <p:sp>
        <p:nvSpPr>
          <p:cNvPr id="401" name="Google Shape;401;p95"/>
          <p:cNvSpPr txBox="1"/>
          <p:nvPr/>
        </p:nvSpPr>
        <p:spPr>
          <a:xfrm>
            <a:off x="67025" y="1925250"/>
            <a:ext cx="225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dk1"/>
                </a:solidFill>
                <a:latin typeface="DM Sans"/>
                <a:ea typeface="DM Sans"/>
                <a:cs typeface="DM Sans"/>
                <a:sym typeface="DM Sans"/>
              </a:rPr>
              <a:t>Ejemplo: Implementación</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9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407" name="Google Shape;407;p96"/>
          <p:cNvPicPr preferRelativeResize="0"/>
          <p:nvPr/>
        </p:nvPicPr>
        <p:blipFill>
          <a:blip r:embed="rId4">
            <a:alphaModFix/>
          </a:blip>
          <a:stretch>
            <a:fillRect/>
          </a:stretch>
        </p:blipFill>
        <p:spPr>
          <a:xfrm>
            <a:off x="3316938" y="248200"/>
            <a:ext cx="4914900" cy="1514475"/>
          </a:xfrm>
          <a:prstGeom prst="rect">
            <a:avLst/>
          </a:prstGeom>
          <a:noFill/>
          <a:ln>
            <a:noFill/>
          </a:ln>
        </p:spPr>
      </p:pic>
      <p:pic>
        <p:nvPicPr>
          <p:cNvPr id="408" name="Google Shape;408;p96"/>
          <p:cNvPicPr preferRelativeResize="0"/>
          <p:nvPr/>
        </p:nvPicPr>
        <p:blipFill>
          <a:blip r:embed="rId5">
            <a:alphaModFix/>
          </a:blip>
          <a:stretch>
            <a:fillRect/>
          </a:stretch>
        </p:blipFill>
        <p:spPr>
          <a:xfrm>
            <a:off x="3316950" y="2099825"/>
            <a:ext cx="5505450" cy="1066800"/>
          </a:xfrm>
          <a:prstGeom prst="rect">
            <a:avLst/>
          </a:prstGeom>
          <a:noFill/>
          <a:ln>
            <a:noFill/>
          </a:ln>
        </p:spPr>
      </p:pic>
      <p:pic>
        <p:nvPicPr>
          <p:cNvPr id="409" name="Google Shape;409;p96"/>
          <p:cNvPicPr preferRelativeResize="0"/>
          <p:nvPr/>
        </p:nvPicPr>
        <p:blipFill>
          <a:blip r:embed="rId6">
            <a:alphaModFix/>
          </a:blip>
          <a:stretch>
            <a:fillRect/>
          </a:stretch>
        </p:blipFill>
        <p:spPr>
          <a:xfrm>
            <a:off x="3360138" y="3360100"/>
            <a:ext cx="5534025" cy="1028700"/>
          </a:xfrm>
          <a:prstGeom prst="rect">
            <a:avLst/>
          </a:prstGeom>
          <a:noFill/>
          <a:ln>
            <a:noFill/>
          </a:ln>
        </p:spPr>
      </p:pic>
      <p:sp>
        <p:nvSpPr>
          <p:cNvPr id="410" name="Google Shape;410;p96"/>
          <p:cNvSpPr txBox="1"/>
          <p:nvPr/>
        </p:nvSpPr>
        <p:spPr>
          <a:xfrm>
            <a:off x="153250" y="58427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Prueba ruta raíz: Debe devolver todos los usuarios.</a:t>
            </a:r>
            <a:endParaRPr sz="1000">
              <a:solidFill>
                <a:schemeClr val="dk1"/>
              </a:solidFill>
            </a:endParaRPr>
          </a:p>
        </p:txBody>
      </p:sp>
      <p:sp>
        <p:nvSpPr>
          <p:cNvPr id="411" name="Google Shape;411;p96"/>
          <p:cNvSpPr txBox="1"/>
          <p:nvPr/>
        </p:nvSpPr>
        <p:spPr>
          <a:xfrm>
            <a:off x="153250" y="2048375"/>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Prueba con parámetro válido: Debe encontrar al usuario y devolver sólo ese usuario.</a:t>
            </a:r>
            <a:endParaRPr sz="1000">
              <a:solidFill>
                <a:schemeClr val="dk1"/>
              </a:solidFill>
            </a:endParaRPr>
          </a:p>
        </p:txBody>
      </p:sp>
      <p:sp>
        <p:nvSpPr>
          <p:cNvPr id="412" name="Google Shape;412;p96"/>
          <p:cNvSpPr txBox="1"/>
          <p:nvPr/>
        </p:nvSpPr>
        <p:spPr>
          <a:xfrm>
            <a:off x="144100" y="3419425"/>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Prueba con parámetro inválido: Debe arrojar error al no encontrar usuario con ese id.</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97"/>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Ejemplo en vivo: Caso práctico de uso de req.query</a:t>
            </a:r>
            <a:endParaRPr b="1" i="0" sz="3500" u="none" cap="none" strike="noStrike">
              <a:solidFill>
                <a:srgbClr val="EAFF6A"/>
              </a:solidFill>
              <a:latin typeface="DM Sans"/>
              <a:ea typeface="DM Sans"/>
              <a:cs typeface="DM Sans"/>
              <a:sym typeface="DM Sans"/>
            </a:endParaRPr>
          </a:p>
        </p:txBody>
      </p:sp>
      <p:sp>
        <p:nvSpPr>
          <p:cNvPr id="418" name="Google Shape;418;p97"/>
          <p:cNvSpPr txBox="1"/>
          <p:nvPr/>
        </p:nvSpPr>
        <p:spPr>
          <a:xfrm>
            <a:off x="540875" y="1358425"/>
            <a:ext cx="7169400" cy="34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rgbClr val="EAFF6A"/>
              </a:buClr>
              <a:buSzPts val="2300"/>
              <a:buFont typeface="Helvetica Neue"/>
              <a:buChar char="✓"/>
            </a:pPr>
            <a:r>
              <a:rPr lang="es" sz="2300">
                <a:solidFill>
                  <a:srgbClr val="B7B7B7"/>
                </a:solidFill>
                <a:latin typeface="DM Sans"/>
                <a:ea typeface="DM Sans"/>
                <a:cs typeface="DM Sans"/>
                <a:sym typeface="DM Sans"/>
              </a:rPr>
              <a:t>Dado un arreglo de objetos de tipo usuario, vamos a hacer un filtro por género</a:t>
            </a:r>
            <a:endParaRPr sz="23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2300">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La ruta raíz ‘/’ debe devolver todos los usuarios, pero ahora colocaremos un query param con ?, indicando que queremos un género específico. En caso de enviarlo sin query, debe devolver a todos los usuarios.</a:t>
            </a:r>
            <a:endParaRPr b="1" i="0" sz="2500" u="none" cap="none" strike="noStrike">
              <a:solidFill>
                <a:srgbClr val="B7B7B7"/>
              </a:solidFill>
              <a:latin typeface="Helvetica Neue"/>
              <a:ea typeface="Helvetica Neue"/>
              <a:cs typeface="Helvetica Neue"/>
              <a:sym typeface="Helvetica Neue"/>
            </a:endParaRPr>
          </a:p>
        </p:txBody>
      </p:sp>
      <p:grpSp>
        <p:nvGrpSpPr>
          <p:cNvPr id="419" name="Google Shape;419;p97"/>
          <p:cNvGrpSpPr/>
          <p:nvPr/>
        </p:nvGrpSpPr>
        <p:grpSpPr>
          <a:xfrm>
            <a:off x="473351" y="619523"/>
            <a:ext cx="738900" cy="738900"/>
            <a:chOff x="473351" y="619523"/>
            <a:chExt cx="738900" cy="738900"/>
          </a:xfrm>
        </p:grpSpPr>
        <p:sp>
          <p:nvSpPr>
            <p:cNvPr id="420" name="Google Shape;420;p9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1" name="Google Shape;421;p9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98"/>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427" name="Google Shape;427;p98"/>
          <p:cNvPicPr preferRelativeResize="0"/>
          <p:nvPr/>
        </p:nvPicPr>
        <p:blipFill>
          <a:blip r:embed="rId4">
            <a:alphaModFix/>
          </a:blip>
          <a:stretch>
            <a:fillRect/>
          </a:stretch>
        </p:blipFill>
        <p:spPr>
          <a:xfrm>
            <a:off x="2174375" y="98638"/>
            <a:ext cx="6375775" cy="4512374"/>
          </a:xfrm>
          <a:prstGeom prst="rect">
            <a:avLst/>
          </a:prstGeom>
          <a:noFill/>
          <a:ln>
            <a:noFill/>
          </a:ln>
        </p:spPr>
      </p:pic>
      <p:sp>
        <p:nvSpPr>
          <p:cNvPr id="428" name="Google Shape;428;p98"/>
          <p:cNvSpPr txBox="1"/>
          <p:nvPr/>
        </p:nvSpPr>
        <p:spPr>
          <a:xfrm>
            <a:off x="229450" y="1771975"/>
            <a:ext cx="1772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Ejemplo: implementando</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s" sz="1600">
                <a:solidFill>
                  <a:schemeClr val="dk1"/>
                </a:solidFill>
                <a:latin typeface="DM Sans"/>
                <a:ea typeface="DM Sans"/>
                <a:cs typeface="DM Sans"/>
                <a:sym typeface="DM Sans"/>
              </a:rPr>
              <a:t>endpoint que </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s" sz="1600">
                <a:solidFill>
                  <a:schemeClr val="dk1"/>
                </a:solidFill>
                <a:latin typeface="DM Sans"/>
                <a:ea typeface="DM Sans"/>
                <a:cs typeface="DM Sans"/>
                <a:sym typeface="DM Sans"/>
              </a:rPr>
              <a:t>utiliza req.query</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99"/>
          <p:cNvPicPr preferRelativeResize="0"/>
          <p:nvPr/>
        </p:nvPicPr>
        <p:blipFill>
          <a:blip r:embed="rId3">
            <a:alphaModFix/>
          </a:blip>
          <a:stretch>
            <a:fillRect/>
          </a:stretch>
        </p:blipFill>
        <p:spPr>
          <a:xfrm>
            <a:off x="2831425" y="425338"/>
            <a:ext cx="6090700" cy="891625"/>
          </a:xfrm>
          <a:prstGeom prst="rect">
            <a:avLst/>
          </a:prstGeom>
          <a:noFill/>
          <a:ln>
            <a:noFill/>
          </a:ln>
        </p:spPr>
      </p:pic>
      <p:sp>
        <p:nvSpPr>
          <p:cNvPr id="434" name="Google Shape;434;p99"/>
          <p:cNvSpPr txBox="1"/>
          <p:nvPr/>
        </p:nvSpPr>
        <p:spPr>
          <a:xfrm>
            <a:off x="258200" y="347788"/>
            <a:ext cx="2291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Llamar al endpoint sin query permite que lleguen todos los usuarios sin filtrar</a:t>
            </a:r>
            <a:endParaRPr b="1">
              <a:solidFill>
                <a:schemeClr val="lt1"/>
              </a:solidFill>
              <a:latin typeface="DM Sans"/>
              <a:ea typeface="DM Sans"/>
              <a:cs typeface="DM Sans"/>
              <a:sym typeface="DM Sans"/>
            </a:endParaRPr>
          </a:p>
        </p:txBody>
      </p:sp>
      <p:pic>
        <p:nvPicPr>
          <p:cNvPr id="435" name="Google Shape;435;p99"/>
          <p:cNvPicPr preferRelativeResize="0"/>
          <p:nvPr/>
        </p:nvPicPr>
        <p:blipFill>
          <a:blip r:embed="rId4">
            <a:alphaModFix/>
          </a:blip>
          <a:stretch>
            <a:fillRect/>
          </a:stretch>
        </p:blipFill>
        <p:spPr>
          <a:xfrm>
            <a:off x="2831425" y="1888204"/>
            <a:ext cx="6181799" cy="632492"/>
          </a:xfrm>
          <a:prstGeom prst="rect">
            <a:avLst/>
          </a:prstGeom>
          <a:noFill/>
          <a:ln>
            <a:noFill/>
          </a:ln>
        </p:spPr>
      </p:pic>
      <p:sp>
        <p:nvSpPr>
          <p:cNvPr id="436" name="Google Shape;436;p99"/>
          <p:cNvSpPr txBox="1"/>
          <p:nvPr/>
        </p:nvSpPr>
        <p:spPr>
          <a:xfrm>
            <a:off x="258200" y="1681100"/>
            <a:ext cx="2291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Enviando el query con genero = M, notamos cómo devuelve sólo los usuarios con género M.</a:t>
            </a:r>
            <a:endParaRPr b="1">
              <a:solidFill>
                <a:schemeClr val="lt1"/>
              </a:solidFill>
              <a:latin typeface="DM Sans"/>
              <a:ea typeface="DM Sans"/>
              <a:cs typeface="DM Sans"/>
              <a:sym typeface="DM Sans"/>
            </a:endParaRPr>
          </a:p>
        </p:txBody>
      </p:sp>
      <p:pic>
        <p:nvPicPr>
          <p:cNvPr id="437" name="Google Shape;437;p99"/>
          <p:cNvPicPr preferRelativeResize="0"/>
          <p:nvPr/>
        </p:nvPicPr>
        <p:blipFill>
          <a:blip r:embed="rId5">
            <a:alphaModFix/>
          </a:blip>
          <a:stretch>
            <a:fillRect/>
          </a:stretch>
        </p:blipFill>
        <p:spPr>
          <a:xfrm>
            <a:off x="2831425" y="3132859"/>
            <a:ext cx="6090700" cy="692132"/>
          </a:xfrm>
          <a:prstGeom prst="rect">
            <a:avLst/>
          </a:prstGeom>
          <a:noFill/>
          <a:ln>
            <a:noFill/>
          </a:ln>
        </p:spPr>
      </p:pic>
      <p:sp>
        <p:nvSpPr>
          <p:cNvPr id="438" name="Google Shape;438;p99"/>
          <p:cNvSpPr txBox="1"/>
          <p:nvPr/>
        </p:nvSpPr>
        <p:spPr>
          <a:xfrm>
            <a:off x="258200" y="3171125"/>
            <a:ext cx="195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Mismo caso para el género F.</a:t>
            </a:r>
            <a:endParaRPr b="1">
              <a:solidFill>
                <a:schemeClr val="lt1"/>
              </a:solidFill>
              <a:latin typeface="DM Sans"/>
              <a:ea typeface="DM Sans"/>
              <a:cs typeface="DM Sans"/>
              <a:sym typeface="DM Sans"/>
            </a:endParaRPr>
          </a:p>
        </p:txBody>
      </p:sp>
      <p:sp>
        <p:nvSpPr>
          <p:cNvPr id="439" name="Google Shape;439;p99"/>
          <p:cNvSpPr txBox="1"/>
          <p:nvPr/>
        </p:nvSpPr>
        <p:spPr>
          <a:xfrm>
            <a:off x="258200" y="4036975"/>
            <a:ext cx="492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rgbClr val="EAFF6A"/>
                </a:solidFill>
                <a:latin typeface="DM Sans"/>
                <a:ea typeface="DM Sans"/>
                <a:cs typeface="DM Sans"/>
                <a:sym typeface="DM Sans"/>
              </a:rPr>
              <a:t>¡Acabamos de hacer un filtro de usuarios perfectamente funcional!</a:t>
            </a:r>
            <a:endParaRPr b="1" sz="2000">
              <a:solidFill>
                <a:srgbClr val="EAFF6A"/>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8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Desarrollo de backend Avanzado</a:t>
            </a:r>
            <a:endParaRPr b="1" i="0" sz="4000" u="none" cap="none" strike="noStrike">
              <a:solidFill>
                <a:srgbClr val="EAFF6A"/>
              </a:solidFill>
              <a:latin typeface="DM Sans"/>
              <a:ea typeface="DM Sans"/>
              <a:cs typeface="DM Sans"/>
              <a:sym typeface="DM Sans"/>
            </a:endParaRPr>
          </a:p>
        </p:txBody>
      </p:sp>
      <p:sp>
        <p:nvSpPr>
          <p:cNvPr id="274" name="Google Shape;274;p8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04</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0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45" name="Google Shape;445;p10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01"/>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Ejemplo en vivo: Integrando todos los métodos </a:t>
            </a:r>
            <a:endParaRPr b="1" i="0" sz="3500" u="none" cap="none" strike="noStrike">
              <a:solidFill>
                <a:srgbClr val="EAFF6A"/>
              </a:solidFill>
              <a:latin typeface="DM Sans"/>
              <a:ea typeface="DM Sans"/>
              <a:cs typeface="DM Sans"/>
              <a:sym typeface="DM Sans"/>
            </a:endParaRPr>
          </a:p>
        </p:txBody>
      </p:sp>
      <p:sp>
        <p:nvSpPr>
          <p:cNvPr id="451" name="Google Shape;451;p101"/>
          <p:cNvSpPr txBox="1"/>
          <p:nvPr/>
        </p:nvSpPr>
        <p:spPr>
          <a:xfrm>
            <a:off x="388475" y="2120425"/>
            <a:ext cx="7896600" cy="2678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accent6"/>
              </a:buClr>
              <a:buSzPts val="2000"/>
              <a:buFont typeface="Helvetica Neue"/>
              <a:buChar char="✓"/>
            </a:pPr>
            <a:r>
              <a:rPr lang="es" sz="2000">
                <a:solidFill>
                  <a:srgbClr val="B7B7B7"/>
                </a:solidFill>
                <a:latin typeface="DM Sans"/>
                <a:ea typeface="DM Sans"/>
                <a:cs typeface="DM Sans"/>
                <a:sym typeface="DM Sans"/>
              </a:rPr>
              <a:t>Se agregará al código de explicación un método GET al mismo endpoint, con el fin de completar los 4 métodos principales.</a:t>
            </a:r>
            <a:endParaRPr sz="20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2000">
              <a:solidFill>
                <a:srgbClr val="B7B7B7"/>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rgbClr val="B7B7B7"/>
                </a:solidFill>
                <a:latin typeface="DM Sans"/>
                <a:ea typeface="DM Sans"/>
                <a:cs typeface="DM Sans"/>
                <a:sym typeface="DM Sans"/>
              </a:rPr>
              <a:t>Se realizará un flujo completo con POSTMAN donde podremos ver trabajando a todos los endpoints en conjunto, revisando, </a:t>
            </a:r>
            <a:endParaRPr sz="20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200" u="none" cap="none" strike="noStrike">
              <a:solidFill>
                <a:srgbClr val="B7B7B7"/>
              </a:solidFill>
              <a:latin typeface="Helvetica Neue"/>
              <a:ea typeface="Helvetica Neue"/>
              <a:cs typeface="Helvetica Neue"/>
              <a:sym typeface="Helvetica Neue"/>
            </a:endParaRPr>
          </a:p>
        </p:txBody>
      </p:sp>
      <p:grpSp>
        <p:nvGrpSpPr>
          <p:cNvPr id="452" name="Google Shape;452;p101"/>
          <p:cNvGrpSpPr/>
          <p:nvPr/>
        </p:nvGrpSpPr>
        <p:grpSpPr>
          <a:xfrm>
            <a:off x="473351" y="619523"/>
            <a:ext cx="738900" cy="738900"/>
            <a:chOff x="473351" y="619523"/>
            <a:chExt cx="738900" cy="738900"/>
          </a:xfrm>
        </p:grpSpPr>
        <p:sp>
          <p:nvSpPr>
            <p:cNvPr id="453" name="Google Shape;453;p10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4" name="Google Shape;454;p10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102"/>
          <p:cNvGrpSpPr/>
          <p:nvPr/>
        </p:nvGrpSpPr>
        <p:grpSpPr>
          <a:xfrm>
            <a:off x="4202556" y="994173"/>
            <a:ext cx="738900" cy="738900"/>
            <a:chOff x="974706" y="2467173"/>
            <a:chExt cx="738900" cy="738900"/>
          </a:xfrm>
        </p:grpSpPr>
        <p:sp>
          <p:nvSpPr>
            <p:cNvPr id="460" name="Google Shape;460;p10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1" name="Google Shape;461;p10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62" name="Google Shape;462;p102"/>
          <p:cNvSpPr txBox="1"/>
          <p:nvPr/>
        </p:nvSpPr>
        <p:spPr>
          <a:xfrm>
            <a:off x="1414750" y="18013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Servidor con GET, POST, PUT, DELETE</a:t>
            </a:r>
            <a:endParaRPr b="1" i="0" sz="4000" u="none" cap="none" strike="noStrike">
              <a:solidFill>
                <a:schemeClr val="dk1"/>
              </a:solidFill>
              <a:highlight>
                <a:srgbClr val="EAFF6A"/>
              </a:highlight>
              <a:latin typeface="DM Sans"/>
              <a:ea typeface="DM Sans"/>
              <a:cs typeface="DM Sans"/>
              <a:sym typeface="DM Sans"/>
            </a:endParaRPr>
          </a:p>
        </p:txBody>
      </p:sp>
      <p:sp>
        <p:nvSpPr>
          <p:cNvPr id="463" name="Google Shape;463;p102"/>
          <p:cNvSpPr txBox="1"/>
          <p:nvPr/>
        </p:nvSpPr>
        <p:spPr>
          <a:xfrm>
            <a:off x="987300" y="3849138"/>
            <a:ext cx="7169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20 min</a:t>
            </a:r>
            <a:endParaRPr b="1" sz="2000">
              <a:solidFill>
                <a:srgbClr val="83AEFB"/>
              </a:solidFill>
              <a:latin typeface="DM Sans"/>
              <a:ea typeface="DM Sans"/>
              <a:cs typeface="DM Sans"/>
              <a:sym typeface="DM Sans"/>
            </a:endParaRPr>
          </a:p>
          <a:p>
            <a:pPr indent="0" lvl="0" marL="0" rtl="0" algn="ctr">
              <a:spcBef>
                <a:spcPts val="0"/>
              </a:spcBef>
              <a:spcAft>
                <a:spcPts val="0"/>
              </a:spcAft>
              <a:buClr>
                <a:schemeClr val="dk1"/>
              </a:buClr>
              <a:buSzPts val="2000"/>
              <a:buFont typeface="Arial"/>
              <a:buNone/>
            </a:pPr>
            <a:r>
              <a:rPr lang="es" sz="1500">
                <a:solidFill>
                  <a:srgbClr val="999999"/>
                </a:solidFill>
                <a:latin typeface="DM Sans"/>
                <a:ea typeface="DM Sans"/>
                <a:cs typeface="DM Sans"/>
                <a:sym typeface="DM Sans"/>
              </a:rPr>
              <a:t>Se trabajará de forma individual en la sala general</a:t>
            </a:r>
            <a:endParaRPr b="1" sz="2000">
              <a:solidFill>
                <a:srgbClr val="83AEFB"/>
              </a:solidFill>
              <a:latin typeface="DM Sans"/>
              <a:ea typeface="DM Sans"/>
              <a:cs typeface="DM Sans"/>
              <a:sym typeface="DM Sans"/>
            </a:endParaRPr>
          </a:p>
        </p:txBody>
      </p:sp>
      <p:sp>
        <p:nvSpPr>
          <p:cNvPr id="464" name="Google Shape;464;p102"/>
          <p:cNvSpPr txBox="1"/>
          <p:nvPr/>
        </p:nvSpPr>
        <p:spPr>
          <a:xfrm>
            <a:off x="987300" y="30999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Servidor con integración de todos los métodos</a:t>
            </a:r>
            <a:endParaRPr sz="1500">
              <a:solidFill>
                <a:srgbClr val="999999"/>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pSp>
        <p:nvGrpSpPr>
          <p:cNvPr id="469" name="Google Shape;469;p103"/>
          <p:cNvGrpSpPr/>
          <p:nvPr/>
        </p:nvGrpSpPr>
        <p:grpSpPr>
          <a:xfrm>
            <a:off x="457347" y="468298"/>
            <a:ext cx="431074" cy="431074"/>
            <a:chOff x="974706" y="2467173"/>
            <a:chExt cx="738900" cy="738900"/>
          </a:xfrm>
        </p:grpSpPr>
        <p:sp>
          <p:nvSpPr>
            <p:cNvPr id="470" name="Google Shape;470;p10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1" name="Google Shape;471;p10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72" name="Google Shape;472;p103"/>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Servidor con GET, POST, PUT, DELETE</a:t>
            </a:r>
            <a:endParaRPr b="1" i="0" sz="4000" u="none" cap="none" strike="noStrike">
              <a:solidFill>
                <a:schemeClr val="dk1"/>
              </a:solidFill>
              <a:latin typeface="DM Sans"/>
              <a:ea typeface="DM Sans"/>
              <a:cs typeface="DM Sans"/>
              <a:sym typeface="DM Sans"/>
            </a:endParaRPr>
          </a:p>
        </p:txBody>
      </p:sp>
      <p:pic>
        <p:nvPicPr>
          <p:cNvPr id="473" name="Google Shape;473;p10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74" name="Google Shape;474;p103"/>
          <p:cNvSpPr txBox="1"/>
          <p:nvPr/>
        </p:nvSpPr>
        <p:spPr>
          <a:xfrm>
            <a:off x="549625" y="2483375"/>
            <a:ext cx="72618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Dada la frase: “Frase inicial”, realizar una aplicación que contenga un servidor en express, el cual cuente con los siguientes métodos: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01625" lvl="0" marL="457200" rtl="0" algn="l">
              <a:lnSpc>
                <a:spcPct val="150000"/>
              </a:lnSpc>
              <a:spcBef>
                <a:spcPts val="0"/>
              </a:spcBef>
              <a:spcAft>
                <a:spcPts val="0"/>
              </a:spcAft>
              <a:buClr>
                <a:srgbClr val="EA90FF"/>
              </a:buClr>
              <a:buSzPts val="1150"/>
              <a:buFont typeface="DM Sans"/>
              <a:buChar char="✓"/>
            </a:pPr>
            <a:r>
              <a:rPr lang="es" sz="1300">
                <a:solidFill>
                  <a:schemeClr val="dk1"/>
                </a:solidFill>
                <a:highlight>
                  <a:schemeClr val="lt1"/>
                </a:highlight>
                <a:latin typeface="DM Sans"/>
                <a:ea typeface="DM Sans"/>
                <a:cs typeface="DM Sans"/>
                <a:sym typeface="DM Sans"/>
              </a:rPr>
              <a:t>GET '/api/frase': devuelve un objeto que como campo ‘frase’ contenga la frase completa</a:t>
            </a:r>
            <a:endParaRPr sz="1150">
              <a:latin typeface="DM Sans"/>
              <a:ea typeface="DM Sans"/>
              <a:cs typeface="DM Sans"/>
              <a:sym typeface="DM Sans"/>
            </a:endParaRPr>
          </a:p>
          <a:p>
            <a:pPr indent="-301625" lvl="0" marL="457200" rtl="0" algn="l">
              <a:lnSpc>
                <a:spcPct val="150000"/>
              </a:lnSpc>
              <a:spcBef>
                <a:spcPts val="0"/>
              </a:spcBef>
              <a:spcAft>
                <a:spcPts val="0"/>
              </a:spcAft>
              <a:buClr>
                <a:srgbClr val="EA90FF"/>
              </a:buClr>
              <a:buSzPts val="1150"/>
              <a:buFont typeface="DM Sans"/>
              <a:buChar char="✓"/>
            </a:pPr>
            <a:r>
              <a:rPr lang="es" sz="1300">
                <a:solidFill>
                  <a:schemeClr val="dk1"/>
                </a:solidFill>
                <a:highlight>
                  <a:schemeClr val="lt1"/>
                </a:highlight>
                <a:latin typeface="DM Sans"/>
                <a:ea typeface="DM Sans"/>
                <a:cs typeface="DM Sans"/>
                <a:sym typeface="DM Sans"/>
              </a:rPr>
              <a:t>GET '/api/palabras/:pos': devuelve un objeto que como campo ‘buscada’ contenga la palabra hallada en la frase en la posición dada (considerar que la primera palabra es la #1).</a:t>
            </a:r>
            <a:endParaRPr sz="1150">
              <a:latin typeface="DM Sans"/>
              <a:ea typeface="DM Sans"/>
              <a:cs typeface="DM Sans"/>
              <a:sym typeface="DM Sans"/>
            </a:endParaRPr>
          </a:p>
        </p:txBody>
      </p:sp>
      <p:sp>
        <p:nvSpPr>
          <p:cNvPr id="475" name="Google Shape;475;p10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grpSp>
        <p:nvGrpSpPr>
          <p:cNvPr id="480" name="Google Shape;480;p104"/>
          <p:cNvGrpSpPr/>
          <p:nvPr/>
        </p:nvGrpSpPr>
        <p:grpSpPr>
          <a:xfrm>
            <a:off x="457347" y="468298"/>
            <a:ext cx="431074" cy="431074"/>
            <a:chOff x="974706" y="2467173"/>
            <a:chExt cx="738900" cy="738900"/>
          </a:xfrm>
        </p:grpSpPr>
        <p:sp>
          <p:nvSpPr>
            <p:cNvPr id="481" name="Google Shape;481;p10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2" name="Google Shape;482;p10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483" name="Google Shape;483;p10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84" name="Google Shape;484;p104"/>
          <p:cNvSpPr txBox="1"/>
          <p:nvPr/>
        </p:nvSpPr>
        <p:spPr>
          <a:xfrm>
            <a:off x="549625" y="968175"/>
            <a:ext cx="7261800" cy="303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POST '/api/palabras': recibe un objeto con una palabra bajo el campo ‘palabra’ y la agrega al final de la frase. Devuelve un objeto que como campo ‘agregada’ contenga la palabra agregada, y en el campo ‘pos’ la posición en que se agregó dicha palabra.</a:t>
            </a:r>
            <a:endParaRPr sz="950">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PUT '/api/palabras/:pos': recibe un objeto con una palabra bajo el campo ‘palabra’ y reemplaza en la frase aquella hallada en la posición dada. Devuelve un objeto que como campo ‘actualizada’ contenga la nueva palabra, y en el campo ‘anterior’ la anterior.</a:t>
            </a:r>
            <a:endParaRPr sz="110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DELETE '/api/palabras/:pos': elimina una palabra en la frase, según la posición dada (considerar que la primera palabra tiene posición #1).</a:t>
            </a:r>
            <a:endParaRPr sz="130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Utilizar POSTMAN para probar funcionalidad</a:t>
            </a:r>
            <a:endParaRPr sz="1300">
              <a:solidFill>
                <a:schemeClr val="dk1"/>
              </a:solidFill>
              <a:highlight>
                <a:schemeClr val="lt1"/>
              </a:highlight>
              <a:latin typeface="DM Sans"/>
              <a:ea typeface="DM Sans"/>
              <a:cs typeface="DM Sans"/>
              <a:sym typeface="DM Sans"/>
            </a:endParaRPr>
          </a:p>
        </p:txBody>
      </p:sp>
      <p:sp>
        <p:nvSpPr>
          <p:cNvPr id="485" name="Google Shape;485;p10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0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10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83"/>
          <p:cNvSpPr txBox="1"/>
          <p:nvPr/>
        </p:nvSpPr>
        <p:spPr>
          <a:xfrm>
            <a:off x="501450" y="55532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280" name="Google Shape;280;p83"/>
          <p:cNvPicPr preferRelativeResize="0"/>
          <p:nvPr/>
        </p:nvPicPr>
        <p:blipFill>
          <a:blip r:embed="rId3">
            <a:alphaModFix/>
          </a:blip>
          <a:stretch>
            <a:fillRect/>
          </a:stretch>
        </p:blipFill>
        <p:spPr>
          <a:xfrm>
            <a:off x="2172738" y="2162788"/>
            <a:ext cx="196975" cy="196975"/>
          </a:xfrm>
          <a:prstGeom prst="rect">
            <a:avLst/>
          </a:prstGeom>
          <a:noFill/>
          <a:ln>
            <a:noFill/>
          </a:ln>
        </p:spPr>
      </p:pic>
      <p:sp>
        <p:nvSpPr>
          <p:cNvPr id="281" name="Google Shape;281;p83"/>
          <p:cNvSpPr txBox="1"/>
          <p:nvPr/>
        </p:nvSpPr>
        <p:spPr>
          <a:xfrm>
            <a:off x="2605836" y="19932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Aprender </a:t>
            </a:r>
            <a:r>
              <a:rPr lang="es" sz="1350">
                <a:solidFill>
                  <a:schemeClr val="lt1"/>
                </a:solidFill>
                <a:latin typeface="DM Sans"/>
                <a:ea typeface="DM Sans"/>
                <a:cs typeface="DM Sans"/>
                <a:sym typeface="DM Sans"/>
              </a:rPr>
              <a:t>a crear un servidor utilizando el módulo nativo http</a:t>
            </a:r>
            <a:endParaRPr sz="1350">
              <a:solidFill>
                <a:schemeClr val="lt1"/>
              </a:solidFill>
              <a:latin typeface="DM Sans"/>
              <a:ea typeface="DM Sans"/>
              <a:cs typeface="DM Sans"/>
              <a:sym typeface="DM Sans"/>
            </a:endParaRPr>
          </a:p>
        </p:txBody>
      </p:sp>
      <p:pic>
        <p:nvPicPr>
          <p:cNvPr id="282" name="Google Shape;282;p83"/>
          <p:cNvPicPr preferRelativeResize="0"/>
          <p:nvPr/>
        </p:nvPicPr>
        <p:blipFill>
          <a:blip r:embed="rId3">
            <a:alphaModFix/>
          </a:blip>
          <a:stretch>
            <a:fillRect/>
          </a:stretch>
        </p:blipFill>
        <p:spPr>
          <a:xfrm>
            <a:off x="2172138" y="2724413"/>
            <a:ext cx="196975" cy="196975"/>
          </a:xfrm>
          <a:prstGeom prst="rect">
            <a:avLst/>
          </a:prstGeom>
          <a:noFill/>
          <a:ln>
            <a:noFill/>
          </a:ln>
        </p:spPr>
      </p:pic>
      <p:cxnSp>
        <p:nvCxnSpPr>
          <p:cNvPr id="283" name="Google Shape;283;p83"/>
          <p:cNvCxnSpPr>
            <a:stCxn id="280" idx="2"/>
            <a:endCxn id="282" idx="0"/>
          </p:cNvCxnSpPr>
          <p:nvPr/>
        </p:nvCxnSpPr>
        <p:spPr>
          <a:xfrm rot="5400000">
            <a:off x="2088525" y="2541862"/>
            <a:ext cx="364800" cy="600"/>
          </a:xfrm>
          <a:prstGeom prst="bentConnector3">
            <a:avLst>
              <a:gd fmla="val 49979" name="adj1"/>
            </a:avLst>
          </a:prstGeom>
          <a:noFill/>
          <a:ln cap="flat" cmpd="sng" w="9525">
            <a:solidFill>
              <a:srgbClr val="EAFF6A"/>
            </a:solidFill>
            <a:prstDash val="solid"/>
            <a:round/>
            <a:headEnd len="med" w="med" type="none"/>
            <a:tailEnd len="med" w="med" type="none"/>
          </a:ln>
        </p:spPr>
      </p:cxnSp>
      <p:sp>
        <p:nvSpPr>
          <p:cNvPr id="284" name="Google Shape;284;p83"/>
          <p:cNvSpPr txBox="1"/>
          <p:nvPr/>
        </p:nvSpPr>
        <p:spPr>
          <a:xfrm>
            <a:off x="2605836" y="25782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Crear</a:t>
            </a:r>
            <a:r>
              <a:rPr lang="es" sz="1350">
                <a:solidFill>
                  <a:schemeClr val="lt1"/>
                </a:solidFill>
                <a:latin typeface="DM Sans"/>
                <a:ea typeface="DM Sans"/>
                <a:cs typeface="DM Sans"/>
                <a:sym typeface="DM Sans"/>
              </a:rPr>
              <a:t>  un servidor de express</a:t>
            </a:r>
            <a:endParaRPr sz="1350">
              <a:solidFill>
                <a:schemeClr val="lt1"/>
              </a:solidFill>
              <a:latin typeface="DM Sans"/>
              <a:ea typeface="DM Sans"/>
              <a:cs typeface="DM Sans"/>
              <a:sym typeface="DM Sans"/>
            </a:endParaRPr>
          </a:p>
        </p:txBody>
      </p:sp>
      <p:pic>
        <p:nvPicPr>
          <p:cNvPr id="285" name="Google Shape;285;p83"/>
          <p:cNvPicPr preferRelativeResize="0"/>
          <p:nvPr/>
        </p:nvPicPr>
        <p:blipFill>
          <a:blip r:embed="rId3">
            <a:alphaModFix/>
          </a:blip>
          <a:stretch>
            <a:fillRect/>
          </a:stretch>
        </p:blipFill>
        <p:spPr>
          <a:xfrm>
            <a:off x="2172288" y="2702263"/>
            <a:ext cx="196975" cy="196975"/>
          </a:xfrm>
          <a:prstGeom prst="rect">
            <a:avLst/>
          </a:prstGeom>
          <a:noFill/>
          <a:ln>
            <a:noFill/>
          </a:ln>
        </p:spPr>
      </p:pic>
      <p:pic>
        <p:nvPicPr>
          <p:cNvPr id="286" name="Google Shape;286;p83"/>
          <p:cNvPicPr preferRelativeResize="0"/>
          <p:nvPr/>
        </p:nvPicPr>
        <p:blipFill>
          <a:blip r:embed="rId3">
            <a:alphaModFix/>
          </a:blip>
          <a:stretch>
            <a:fillRect/>
          </a:stretch>
        </p:blipFill>
        <p:spPr>
          <a:xfrm>
            <a:off x="2171988" y="3335663"/>
            <a:ext cx="196975" cy="196975"/>
          </a:xfrm>
          <a:prstGeom prst="rect">
            <a:avLst/>
          </a:prstGeom>
          <a:noFill/>
          <a:ln>
            <a:noFill/>
          </a:ln>
        </p:spPr>
      </p:pic>
      <p:cxnSp>
        <p:nvCxnSpPr>
          <p:cNvPr id="287" name="Google Shape;287;p83"/>
          <p:cNvCxnSpPr>
            <a:stCxn id="285" idx="2"/>
            <a:endCxn id="286" idx="0"/>
          </p:cNvCxnSpPr>
          <p:nvPr/>
        </p:nvCxnSpPr>
        <p:spPr>
          <a:xfrm flipH="1" rot="-5400000">
            <a:off x="2052825" y="311718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288" name="Google Shape;288;p83"/>
          <p:cNvSpPr txBox="1"/>
          <p:nvPr/>
        </p:nvSpPr>
        <p:spPr>
          <a:xfrm>
            <a:off x="2605836" y="31339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Profundizar</a:t>
            </a:r>
            <a:r>
              <a:rPr lang="es" sz="1350">
                <a:solidFill>
                  <a:schemeClr val="lt1"/>
                </a:solidFill>
                <a:latin typeface="DM Sans"/>
                <a:ea typeface="DM Sans"/>
                <a:cs typeface="DM Sans"/>
                <a:sym typeface="DM Sans"/>
              </a:rPr>
              <a:t> sobre las peticiones GET de un servidor express.</a:t>
            </a:r>
            <a:endParaRPr sz="1350">
              <a:solidFill>
                <a:schemeClr val="lt1"/>
              </a:solidFill>
              <a:latin typeface="DM Sans"/>
              <a:ea typeface="DM Sans"/>
              <a:cs typeface="DM Sans"/>
              <a:sym typeface="DM Sans"/>
            </a:endParaRPr>
          </a:p>
        </p:txBody>
      </p:sp>
      <p:pic>
        <p:nvPicPr>
          <p:cNvPr id="289" name="Google Shape;289;p83"/>
          <p:cNvPicPr preferRelativeResize="0"/>
          <p:nvPr/>
        </p:nvPicPr>
        <p:blipFill>
          <a:blip r:embed="rId3">
            <a:alphaModFix/>
          </a:blip>
          <a:stretch>
            <a:fillRect/>
          </a:stretch>
        </p:blipFill>
        <p:spPr>
          <a:xfrm>
            <a:off x="2172738" y="1623313"/>
            <a:ext cx="196975" cy="196975"/>
          </a:xfrm>
          <a:prstGeom prst="rect">
            <a:avLst/>
          </a:prstGeom>
          <a:noFill/>
          <a:ln>
            <a:noFill/>
          </a:ln>
        </p:spPr>
      </p:pic>
      <p:cxnSp>
        <p:nvCxnSpPr>
          <p:cNvPr id="290" name="Google Shape;290;p83"/>
          <p:cNvCxnSpPr>
            <a:stCxn id="289" idx="2"/>
            <a:endCxn id="280" idx="0"/>
          </p:cNvCxnSpPr>
          <p:nvPr/>
        </p:nvCxnSpPr>
        <p:spPr>
          <a:xfrm flipH="1" rot="-5400000">
            <a:off x="2100225" y="1991287"/>
            <a:ext cx="342600" cy="600"/>
          </a:xfrm>
          <a:prstGeom prst="bentConnector3">
            <a:avLst>
              <a:gd fmla="val 49985" name="adj1"/>
            </a:avLst>
          </a:prstGeom>
          <a:noFill/>
          <a:ln cap="flat" cmpd="sng" w="9525">
            <a:solidFill>
              <a:srgbClr val="EAFF6A"/>
            </a:solidFill>
            <a:prstDash val="solid"/>
            <a:round/>
            <a:headEnd len="med" w="med" type="none"/>
            <a:tailEnd len="med" w="med" type="none"/>
          </a:ln>
        </p:spPr>
      </p:cxnSp>
      <p:sp>
        <p:nvSpPr>
          <p:cNvPr id="291" name="Google Shape;291;p83"/>
          <p:cNvSpPr txBox="1"/>
          <p:nvPr/>
        </p:nvSpPr>
        <p:spPr>
          <a:xfrm>
            <a:off x="2605836" y="14907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Entender </a:t>
            </a:r>
            <a:r>
              <a:rPr lang="es" sz="1350">
                <a:solidFill>
                  <a:schemeClr val="lt1"/>
                </a:solidFill>
                <a:latin typeface="DM Sans"/>
                <a:ea typeface="DM Sans"/>
                <a:cs typeface="DM Sans"/>
                <a:sym typeface="DM Sans"/>
              </a:rPr>
              <a:t>el protocolo HTTP</a:t>
            </a:r>
            <a:endParaRPr sz="135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84"/>
          <p:cNvSpPr txBox="1"/>
          <p:nvPr/>
        </p:nvSpPr>
        <p:spPr>
          <a:xfrm>
            <a:off x="501450" y="260500"/>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297" name="Google Shape;297;p84"/>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298" name="Google Shape;298;p84"/>
          <p:cNvSpPr txBox="1"/>
          <p:nvPr/>
        </p:nvSpPr>
        <p:spPr>
          <a:xfrm>
            <a:off x="2558011" y="16142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los status del protocolo HTTP</a:t>
            </a:r>
            <a:endParaRPr sz="1350">
              <a:solidFill>
                <a:schemeClr val="lt1"/>
              </a:solidFill>
              <a:latin typeface="DM Sans"/>
              <a:ea typeface="DM Sans"/>
              <a:cs typeface="DM Sans"/>
              <a:sym typeface="DM Sans"/>
            </a:endParaRPr>
          </a:p>
        </p:txBody>
      </p:sp>
      <p:pic>
        <p:nvPicPr>
          <p:cNvPr id="299" name="Google Shape;299;p84"/>
          <p:cNvPicPr preferRelativeResize="0"/>
          <p:nvPr/>
        </p:nvPicPr>
        <p:blipFill>
          <a:blip r:embed="rId3">
            <a:alphaModFix/>
          </a:blip>
          <a:stretch>
            <a:fillRect/>
          </a:stretch>
        </p:blipFill>
        <p:spPr>
          <a:xfrm>
            <a:off x="2172888" y="2289050"/>
            <a:ext cx="196975" cy="196975"/>
          </a:xfrm>
          <a:prstGeom prst="rect">
            <a:avLst/>
          </a:prstGeom>
          <a:noFill/>
          <a:ln>
            <a:noFill/>
          </a:ln>
        </p:spPr>
      </p:pic>
      <p:cxnSp>
        <p:nvCxnSpPr>
          <p:cNvPr id="300" name="Google Shape;300;p84"/>
          <p:cNvCxnSpPr>
            <a:endCxn id="299" idx="0"/>
          </p:cNvCxnSpPr>
          <p:nvPr/>
        </p:nvCxnSpPr>
        <p:spPr>
          <a:xfrm rot="5400000">
            <a:off x="2083575" y="2100350"/>
            <a:ext cx="376500" cy="9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301" name="Google Shape;301;p84"/>
          <p:cNvSpPr txBox="1"/>
          <p:nvPr/>
        </p:nvSpPr>
        <p:spPr>
          <a:xfrm>
            <a:off x="2526086" y="2760150"/>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los métodos POST, PUT, DELETE y utilizarlos con POSTMAN o ThunderClient</a:t>
            </a:r>
            <a:endParaRPr sz="1350">
              <a:solidFill>
                <a:schemeClr val="lt1"/>
              </a:solidFill>
              <a:latin typeface="DM Sans"/>
              <a:ea typeface="DM Sans"/>
              <a:cs typeface="DM Sans"/>
              <a:sym typeface="DM Sans"/>
            </a:endParaRPr>
          </a:p>
        </p:txBody>
      </p:sp>
      <p:pic>
        <p:nvPicPr>
          <p:cNvPr id="302" name="Google Shape;302;p84"/>
          <p:cNvPicPr preferRelativeResize="0"/>
          <p:nvPr/>
        </p:nvPicPr>
        <p:blipFill>
          <a:blip r:embed="rId3">
            <a:alphaModFix/>
          </a:blip>
          <a:stretch>
            <a:fillRect/>
          </a:stretch>
        </p:blipFill>
        <p:spPr>
          <a:xfrm>
            <a:off x="2172438" y="2857875"/>
            <a:ext cx="196975" cy="196975"/>
          </a:xfrm>
          <a:prstGeom prst="rect">
            <a:avLst/>
          </a:prstGeom>
          <a:noFill/>
          <a:ln>
            <a:noFill/>
          </a:ln>
        </p:spPr>
      </p:pic>
      <p:pic>
        <p:nvPicPr>
          <p:cNvPr id="303" name="Google Shape;303;p84"/>
          <p:cNvPicPr preferRelativeResize="0"/>
          <p:nvPr/>
        </p:nvPicPr>
        <p:blipFill>
          <a:blip r:embed="rId3">
            <a:alphaModFix/>
          </a:blip>
          <a:stretch>
            <a:fillRect/>
          </a:stretch>
        </p:blipFill>
        <p:spPr>
          <a:xfrm>
            <a:off x="2172738" y="3459213"/>
            <a:ext cx="196975" cy="196975"/>
          </a:xfrm>
          <a:prstGeom prst="rect">
            <a:avLst/>
          </a:prstGeom>
          <a:noFill/>
          <a:ln>
            <a:noFill/>
          </a:ln>
        </p:spPr>
      </p:pic>
      <p:cxnSp>
        <p:nvCxnSpPr>
          <p:cNvPr id="304" name="Google Shape;304;p84"/>
          <p:cNvCxnSpPr>
            <a:stCxn id="302" idx="2"/>
            <a:endCxn id="303" idx="0"/>
          </p:cNvCxnSpPr>
          <p:nvPr/>
        </p:nvCxnSpPr>
        <p:spPr>
          <a:xfrm flipH="1" rot="-5400000">
            <a:off x="2069025" y="3256750"/>
            <a:ext cx="404400" cy="600"/>
          </a:xfrm>
          <a:prstGeom prst="bentConnector3">
            <a:avLst>
              <a:gd fmla="val 49995" name="adj1"/>
            </a:avLst>
          </a:prstGeom>
          <a:noFill/>
          <a:ln cap="flat" cmpd="sng" w="9525">
            <a:solidFill>
              <a:srgbClr val="EAFF6A"/>
            </a:solidFill>
            <a:prstDash val="solid"/>
            <a:round/>
            <a:headEnd len="med" w="med" type="none"/>
            <a:tailEnd len="med" w="med" type="none"/>
          </a:ln>
        </p:spPr>
      </p:cxnSp>
      <p:sp>
        <p:nvSpPr>
          <p:cNvPr id="305" name="Google Shape;305;p84"/>
          <p:cNvSpPr txBox="1"/>
          <p:nvPr/>
        </p:nvSpPr>
        <p:spPr>
          <a:xfrm>
            <a:off x="2558011" y="33692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Profundizar </a:t>
            </a:r>
            <a:r>
              <a:rPr lang="es" sz="1350">
                <a:solidFill>
                  <a:schemeClr val="lt1"/>
                </a:solidFill>
                <a:latin typeface="DM Sans"/>
                <a:ea typeface="DM Sans"/>
                <a:cs typeface="DM Sans"/>
                <a:sym typeface="DM Sans"/>
              </a:rPr>
              <a:t>de manera práctica sobre los métodos POST, PUT, DELETE</a:t>
            </a:r>
            <a:endParaRPr sz="1350">
              <a:solidFill>
                <a:schemeClr val="lt1"/>
              </a:solidFill>
              <a:latin typeface="DM Sans"/>
              <a:ea typeface="DM Sans"/>
              <a:cs typeface="DM Sans"/>
              <a:sym typeface="DM Sans"/>
            </a:endParaRPr>
          </a:p>
        </p:txBody>
      </p:sp>
      <p:cxnSp>
        <p:nvCxnSpPr>
          <p:cNvPr id="306" name="Google Shape;306;p84"/>
          <p:cNvCxnSpPr/>
          <p:nvPr/>
        </p:nvCxnSpPr>
        <p:spPr>
          <a:xfrm flipH="1" rot="-5400000">
            <a:off x="2052675" y="2658475"/>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307" name="Google Shape;307;p84"/>
          <p:cNvSpPr txBox="1"/>
          <p:nvPr/>
        </p:nvSpPr>
        <p:spPr>
          <a:xfrm>
            <a:off x="2558000" y="2187213"/>
            <a:ext cx="3588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el concepto de API REST</a:t>
            </a:r>
            <a:endParaRPr sz="135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85"/>
          <p:cNvSpPr txBox="1"/>
          <p:nvPr/>
        </p:nvSpPr>
        <p:spPr>
          <a:xfrm>
            <a:off x="402875" y="615175"/>
            <a:ext cx="5179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Instalar nodemon de manera global</a:t>
            </a:r>
            <a:endParaRPr b="1" sz="4000">
              <a:solidFill>
                <a:schemeClr val="dk1"/>
              </a:solidFill>
              <a:latin typeface="DM Sans"/>
              <a:ea typeface="DM Sans"/>
              <a:cs typeface="DM Sans"/>
              <a:sym typeface="DM Sans"/>
            </a:endParaRPr>
          </a:p>
        </p:txBody>
      </p:sp>
      <p:sp>
        <p:nvSpPr>
          <p:cNvPr id="313" name="Google Shape;313;p85"/>
          <p:cNvSpPr txBox="1"/>
          <p:nvPr/>
        </p:nvSpPr>
        <p:spPr>
          <a:xfrm>
            <a:off x="473350" y="1969600"/>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nuestro servidor se mantiene escuchando todo el tiempo, los cambios que hagamos en el código no se reflejan automáticamente. Por ello </a:t>
            </a:r>
            <a:r>
              <a:rPr b="1" lang="es" sz="1350">
                <a:latin typeface="DM Sans"/>
                <a:ea typeface="DM Sans"/>
                <a:cs typeface="DM Sans"/>
                <a:sym typeface="DM Sans"/>
              </a:rPr>
              <a:t>tenemos que apagar el servidor y levantarlo nuevamente</a:t>
            </a:r>
            <a:r>
              <a:rPr lang="es" sz="1350">
                <a:latin typeface="DM Sans"/>
                <a:ea typeface="DM Sans"/>
                <a:cs typeface="DM Sans"/>
                <a:sym typeface="DM Sans"/>
              </a:rPr>
              <a:t>.</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Sólo así podemos visualizar los cambios que hagamos en el código (así sea un simple console.log()</a:t>
            </a:r>
            <a:endParaRPr i="0" sz="1350" u="none" cap="none" strike="noStrike">
              <a:solidFill>
                <a:srgbClr val="000000"/>
              </a:solidFill>
              <a:latin typeface="DM Sans"/>
              <a:ea typeface="DM Sans"/>
              <a:cs typeface="DM Sans"/>
              <a:sym typeface="DM Sans"/>
            </a:endParaRPr>
          </a:p>
        </p:txBody>
      </p:sp>
      <p:sp>
        <p:nvSpPr>
          <p:cNvPr id="314" name="Google Shape;314;p85"/>
          <p:cNvSpPr txBox="1"/>
          <p:nvPr/>
        </p:nvSpPr>
        <p:spPr>
          <a:xfrm>
            <a:off x="4527575" y="1969600"/>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Nodemon nos permitirá </a:t>
            </a:r>
            <a:r>
              <a:rPr b="1" lang="es" sz="1350">
                <a:latin typeface="DM Sans"/>
                <a:ea typeface="DM Sans"/>
                <a:cs typeface="DM Sans"/>
                <a:sym typeface="DM Sans"/>
              </a:rPr>
              <a:t>reiniciar automáticamente</a:t>
            </a:r>
            <a:r>
              <a:rPr lang="es" sz="1350">
                <a:latin typeface="DM Sans"/>
                <a:ea typeface="DM Sans"/>
                <a:cs typeface="DM Sans"/>
                <a:sym typeface="DM Sans"/>
              </a:rPr>
              <a:t> el servidor en cuanto detecta que hay cambios en el código. De esta manera, podemos concentrarnos en el código, sin tener que realizar el reinicio manual cada vez que queremos ver algo.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instalarlo, basta correr el comando: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315" name="Google Shape;315;p85"/>
          <p:cNvPicPr preferRelativeResize="0"/>
          <p:nvPr/>
        </p:nvPicPr>
        <p:blipFill>
          <a:blip r:embed="rId3">
            <a:alphaModFix/>
          </a:blip>
          <a:stretch>
            <a:fillRect/>
          </a:stretch>
        </p:blipFill>
        <p:spPr>
          <a:xfrm>
            <a:off x="7084800" y="216775"/>
            <a:ext cx="2059200" cy="1544400"/>
          </a:xfrm>
          <a:prstGeom prst="rect">
            <a:avLst/>
          </a:prstGeom>
          <a:noFill/>
          <a:ln>
            <a:noFill/>
          </a:ln>
        </p:spPr>
      </p:pic>
      <p:pic>
        <p:nvPicPr>
          <p:cNvPr id="316" name="Google Shape;316;p85"/>
          <p:cNvPicPr preferRelativeResize="0"/>
          <p:nvPr/>
        </p:nvPicPr>
        <p:blipFill rotWithShape="1">
          <a:blip r:embed="rId4">
            <a:alphaModFix/>
          </a:blip>
          <a:srcRect b="22432" l="0" r="16943" t="0"/>
          <a:stretch/>
        </p:blipFill>
        <p:spPr>
          <a:xfrm>
            <a:off x="5122600" y="3898825"/>
            <a:ext cx="1914450" cy="25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8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22" name="Google Shape;322;p86"/>
          <p:cNvSpPr txBox="1"/>
          <p:nvPr/>
        </p:nvSpPr>
        <p:spPr>
          <a:xfrm>
            <a:off x="473350" y="1424675"/>
            <a:ext cx="7874100" cy="34017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chemeClr val="accent6"/>
              </a:buClr>
              <a:buSzPts val="2300"/>
              <a:buFont typeface="Helvetica Neue"/>
              <a:buChar char="✓"/>
            </a:pPr>
            <a:r>
              <a:rPr lang="es" sz="2300">
                <a:solidFill>
                  <a:srgbClr val="B7B7B7"/>
                </a:solidFill>
                <a:latin typeface="DM Sans"/>
                <a:ea typeface="DM Sans"/>
                <a:cs typeface="DM Sans"/>
                <a:sym typeface="DM Sans"/>
              </a:rPr>
              <a:t>Crear un servidor con el módulo nativo de nodejs “http”. Setear una respuesta que contenga el mensaje “¡Mi primer hola mundo desde backend!” </a:t>
            </a:r>
            <a:endParaRPr sz="2300">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El servidor debe escuchar en el puerto 8080.  (Correr con nodemon)</a:t>
            </a:r>
            <a:endParaRPr sz="2300">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Probar el servidor desde el navegador.</a:t>
            </a:r>
            <a:endParaRPr sz="2300">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Hacer algún cambio en código y corroborar que se reinicie automáticamente.</a:t>
            </a:r>
            <a:endParaRPr sz="23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323" name="Google Shape;323;p86"/>
          <p:cNvGrpSpPr/>
          <p:nvPr/>
        </p:nvGrpSpPr>
        <p:grpSpPr>
          <a:xfrm>
            <a:off x="473351" y="619523"/>
            <a:ext cx="738900" cy="738900"/>
            <a:chOff x="473351" y="619523"/>
            <a:chExt cx="738900" cy="738900"/>
          </a:xfrm>
        </p:grpSpPr>
        <p:sp>
          <p:nvSpPr>
            <p:cNvPr id="324" name="Google Shape;324;p8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5" name="Google Shape;325;p8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8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7"/>
          <p:cNvSpPr txBox="1"/>
          <p:nvPr/>
        </p:nvSpPr>
        <p:spPr>
          <a:xfrm>
            <a:off x="1054350" y="345975"/>
            <a:ext cx="70353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Parte 1: Realizando el servidor</a:t>
            </a:r>
            <a:endParaRPr b="1" sz="3500">
              <a:solidFill>
                <a:schemeClr val="lt1"/>
              </a:solidFill>
              <a:latin typeface="DM Sans"/>
              <a:ea typeface="DM Sans"/>
              <a:cs typeface="DM Sans"/>
              <a:sym typeface="DM Sans"/>
            </a:endParaRPr>
          </a:p>
        </p:txBody>
      </p:sp>
      <p:pic>
        <p:nvPicPr>
          <p:cNvPr id="332" name="Google Shape;332;p87"/>
          <p:cNvPicPr preferRelativeResize="0"/>
          <p:nvPr/>
        </p:nvPicPr>
        <p:blipFill>
          <a:blip r:embed="rId3">
            <a:alphaModFix/>
          </a:blip>
          <a:stretch>
            <a:fillRect/>
          </a:stretch>
        </p:blipFill>
        <p:spPr>
          <a:xfrm>
            <a:off x="866900" y="1449075"/>
            <a:ext cx="7410199" cy="267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8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8"/>
          <p:cNvSpPr txBox="1"/>
          <p:nvPr/>
        </p:nvSpPr>
        <p:spPr>
          <a:xfrm>
            <a:off x="434250" y="345975"/>
            <a:ext cx="82755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Parte 2: Probando desde navegador</a:t>
            </a:r>
            <a:endParaRPr b="1" sz="3500">
              <a:solidFill>
                <a:schemeClr val="lt1"/>
              </a:solidFill>
              <a:latin typeface="DM Sans"/>
              <a:ea typeface="DM Sans"/>
              <a:cs typeface="DM Sans"/>
              <a:sym typeface="DM Sans"/>
            </a:endParaRPr>
          </a:p>
        </p:txBody>
      </p:sp>
      <p:pic>
        <p:nvPicPr>
          <p:cNvPr id="339" name="Google Shape;339;p88"/>
          <p:cNvPicPr preferRelativeResize="0"/>
          <p:nvPr/>
        </p:nvPicPr>
        <p:blipFill>
          <a:blip r:embed="rId3">
            <a:alphaModFix/>
          </a:blip>
          <a:stretch>
            <a:fillRect/>
          </a:stretch>
        </p:blipFill>
        <p:spPr>
          <a:xfrm>
            <a:off x="1736950" y="1736513"/>
            <a:ext cx="5670100" cy="190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89"/>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Ejemplo de una consulta en Express</a:t>
            </a:r>
            <a:endParaRPr b="1" i="0" sz="3500" u="none" cap="none" strike="noStrike">
              <a:solidFill>
                <a:srgbClr val="EAFF6A"/>
              </a:solidFill>
              <a:latin typeface="DM Sans"/>
              <a:ea typeface="DM Sans"/>
              <a:cs typeface="DM Sans"/>
              <a:sym typeface="DM Sans"/>
            </a:endParaRPr>
          </a:p>
        </p:txBody>
      </p:sp>
      <p:sp>
        <p:nvSpPr>
          <p:cNvPr id="345" name="Google Shape;345;p89"/>
          <p:cNvSpPr txBox="1"/>
          <p:nvPr/>
        </p:nvSpPr>
        <p:spPr>
          <a:xfrm>
            <a:off x="473350" y="1226775"/>
            <a:ext cx="7639500" cy="381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chemeClr val="accent6"/>
              </a:buClr>
              <a:buSzPts val="2300"/>
              <a:buFont typeface="Helvetica Neue"/>
              <a:buChar char="✓"/>
            </a:pPr>
            <a:r>
              <a:rPr lang="es" sz="2300">
                <a:solidFill>
                  <a:srgbClr val="B7B7B7"/>
                </a:solidFill>
                <a:latin typeface="DM Sans"/>
                <a:ea typeface="DM Sans"/>
                <a:cs typeface="DM Sans"/>
                <a:sym typeface="DM Sans"/>
              </a:rPr>
              <a:t>Estructurar un servidor basado en express, el cual escuche peticiones en el puerto 8080</a:t>
            </a:r>
            <a:endParaRPr sz="2300">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Realizar una función para el método GET en la ruta ‘/saludo’, el cual responderá con “¡Hola a todos, pero ahora desde express!”</a:t>
            </a:r>
            <a:endParaRPr sz="2300">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Ejecutar con nodemon y probar en el navegador el endpoint generado</a:t>
            </a:r>
            <a:endParaRPr sz="23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346" name="Google Shape;346;p89"/>
          <p:cNvGrpSpPr/>
          <p:nvPr/>
        </p:nvGrpSpPr>
        <p:grpSpPr>
          <a:xfrm>
            <a:off x="473351" y="619523"/>
            <a:ext cx="738900" cy="738900"/>
            <a:chOff x="473351" y="619523"/>
            <a:chExt cx="738900" cy="738900"/>
          </a:xfrm>
        </p:grpSpPr>
        <p:sp>
          <p:nvSpPr>
            <p:cNvPr id="347" name="Google Shape;347;p8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8" name="Google Shape;348;p8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